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86" r:id="rId2"/>
    <p:sldId id="263" r:id="rId3"/>
    <p:sldId id="274" r:id="rId4"/>
    <p:sldId id="270" r:id="rId5"/>
    <p:sldId id="273" r:id="rId6"/>
    <p:sldId id="269" r:id="rId7"/>
    <p:sldId id="307" r:id="rId8"/>
    <p:sldId id="308" r:id="rId9"/>
    <p:sldId id="309" r:id="rId10"/>
    <p:sldId id="276" r:id="rId11"/>
    <p:sldId id="267" r:id="rId12"/>
  </p:sldIdLst>
  <p:sldSz cx="12192000" cy="6858000"/>
  <p:notesSz cx="6858000" cy="9144000"/>
  <p:embeddedFontLst>
    <p:embeddedFont>
      <p:font typeface="HY헤드라인M" panose="02030600000101010101" pitchFamily="18" charset="-127"/>
      <p:regular r:id="rId14"/>
    </p:embeddedFont>
    <p:embeddedFont>
      <p:font typeface="NEXON Lv2 Gothic Bold" panose="020B0600000101010101" charset="-127"/>
      <p:bold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89C2"/>
    <a:srgbClr val="1B2841"/>
    <a:srgbClr val="002448"/>
    <a:srgbClr val="0070C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94" autoAdjust="0"/>
    <p:restoredTop sz="96238" autoAdjust="0"/>
  </p:normalViewPr>
  <p:slideViewPr>
    <p:cSldViewPr snapToGrid="0" snapToObjects="1">
      <p:cViewPr>
        <p:scale>
          <a:sx n="100" d="100"/>
          <a:sy n="100" d="100"/>
        </p:scale>
        <p:origin x="90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6533CA-C619-4BFE-A3D8-710498858E94}" type="datetimeFigureOut">
              <a:rPr lang="ko-KR" altLang="en-US" smtClean="0"/>
              <a:t>2021-01-21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2CB82B-47DC-4422-9433-28347DF55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307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2CB82B-47DC-4422-9433-28347DF55DC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396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1195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0128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2CB82B-47DC-4422-9433-28347DF55DC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7157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7012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88306703-3BE3-8947-980E-C4E41AC7C8D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2789" y="2216798"/>
            <a:ext cx="1519028" cy="1519272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EB35290A-9A43-EF4A-BF0C-5D8B03CCAB6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92789" y="4308166"/>
            <a:ext cx="1519028" cy="1519272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67752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0"/>
            <a:ext cx="7686101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3709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0"/>
            <a:ext cx="7686101" cy="435166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8338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7">
            <a:extLst>
              <a:ext uri="{FF2B5EF4-FFF2-40B4-BE49-F238E27FC236}">
                <a16:creationId xmlns:a16="http://schemas.microsoft.com/office/drawing/2014/main" id="{CBCB12AF-4A01-144A-B764-4D0DC0F36C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94874" y="2134518"/>
            <a:ext cx="5210978" cy="2588964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660099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219D03D7-A0F3-B74C-A858-F5BE87D0EE2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10838" y="583894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그림 개체 틀 7">
            <a:extLst>
              <a:ext uri="{FF2B5EF4-FFF2-40B4-BE49-F238E27FC236}">
                <a16:creationId xmlns:a16="http://schemas.microsoft.com/office/drawing/2014/main" id="{1EA8EED3-CF61-0143-B5B7-30645B7561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4391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5227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133860" y="2036743"/>
            <a:ext cx="6588088" cy="278451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19271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51655" y="1015757"/>
            <a:ext cx="5409282" cy="482648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7463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88306703-3BE3-8947-980E-C4E41AC7C8D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2788" y="2216798"/>
            <a:ext cx="3028339" cy="1519272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EB35290A-9A43-EF4A-BF0C-5D8B03CCAB6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892788" y="4308166"/>
            <a:ext cx="3028339" cy="1519272"/>
          </a:xfrm>
          <a:prstGeom prst="rect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606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56296" y="1015757"/>
            <a:ext cx="2704641" cy="2413243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AF73482D-DB77-7640-A729-D420F98F924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651654" y="3624919"/>
            <a:ext cx="5409283" cy="2413243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384332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287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860973" cy="6858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2784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D4D6F-9E78-4F13-B859-8603437A5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28625"/>
            <a:ext cx="10515600" cy="153352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81318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9D96AB-8240-42B6-89B1-57088A6F6F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8596" y="1293025"/>
            <a:ext cx="3962400" cy="18407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23565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B61297C1-2612-4D9D-9CF3-46B66259AD46}"/>
              </a:ext>
            </a:extLst>
          </p:cNvPr>
          <p:cNvSpPr/>
          <p:nvPr userDrawn="1"/>
        </p:nvSpPr>
        <p:spPr>
          <a:xfrm>
            <a:off x="7773349" y="0"/>
            <a:ext cx="4418652" cy="6858000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A9D96AB-8240-42B6-89B1-57088A6F6F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8596" y="1792952"/>
            <a:ext cx="3962400" cy="18407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F04A67-A0EF-411B-B779-2943499C20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352" y="1792952"/>
            <a:ext cx="5737822" cy="3276600"/>
          </a:xfrm>
          <a:prstGeom prst="rect">
            <a:avLst/>
          </a:prstGeom>
        </p:spPr>
      </p:pic>
      <p:sp>
        <p:nvSpPr>
          <p:cNvPr id="4" name="그림 개체 틀 10">
            <a:extLst>
              <a:ext uri="{FF2B5EF4-FFF2-40B4-BE49-F238E27FC236}">
                <a16:creationId xmlns:a16="http://schemas.microsoft.com/office/drawing/2014/main" id="{6464FC8B-FD97-402E-8C52-84F4083DB7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91937" y="1947862"/>
            <a:ext cx="4418652" cy="2766756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1572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8CC9D2-AC7C-460C-BC80-D4EE00EF9A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8500" y="1293025"/>
            <a:ext cx="3962400" cy="19931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000" b="0" spc="-150" baseline="0">
                <a:solidFill>
                  <a:schemeClr val="bg2"/>
                </a:solidFill>
              </a:defRPr>
            </a:lvl1pPr>
          </a:lstStyle>
          <a:p>
            <a:r>
              <a:rPr lang="en-US" altLang="ko-KR" dirty="0"/>
              <a:t>Insert your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929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FA4158-ECB0-9147-B85F-0D5AD510896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70565" y="1903320"/>
            <a:ext cx="3050869" cy="3051359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05904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그림 개체 틀 7">
            <a:extLst>
              <a:ext uri="{FF2B5EF4-FFF2-40B4-BE49-F238E27FC236}">
                <a16:creationId xmlns:a16="http://schemas.microsoft.com/office/drawing/2014/main" id="{2793EB4B-3853-3C43-B227-CF6C299DD2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672" y="980501"/>
            <a:ext cx="3448281" cy="3255484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78085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D0CE2BF8-306D-B94B-9DC8-B3FE2601A34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87527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60BBC137-CEBB-BA47-A7BE-41672EBBA1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46694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6D9189AD-C062-B54B-B5DC-CF4C96527E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05861" y="1550820"/>
            <a:ext cx="1299990" cy="2599200"/>
          </a:xfrm>
          <a:custGeom>
            <a:avLst/>
            <a:gdLst>
              <a:gd name="connsiteX0" fmla="*/ 650190 w 1299990"/>
              <a:gd name="connsiteY0" fmla="*/ 0 h 2599200"/>
              <a:gd name="connsiteX1" fmla="*/ 1299990 w 1299990"/>
              <a:gd name="connsiteY1" fmla="*/ 649800 h 2599200"/>
              <a:gd name="connsiteX2" fmla="*/ 1299990 w 1299990"/>
              <a:gd name="connsiteY2" fmla="*/ 649801 h 2599200"/>
              <a:gd name="connsiteX3" fmla="*/ 1299990 w 1299990"/>
              <a:gd name="connsiteY3" fmla="*/ 649801 h 2599200"/>
              <a:gd name="connsiteX4" fmla="*/ 1299990 w 1299990"/>
              <a:gd name="connsiteY4" fmla="*/ 1949401 h 2599200"/>
              <a:gd name="connsiteX5" fmla="*/ 1299600 w 1299990"/>
              <a:gd name="connsiteY5" fmla="*/ 1949401 h 2599200"/>
              <a:gd name="connsiteX6" fmla="*/ 1286399 w 1299990"/>
              <a:gd name="connsiteY6" fmla="*/ 2080358 h 2599200"/>
              <a:gd name="connsiteX7" fmla="*/ 649800 w 1299990"/>
              <a:gd name="connsiteY7" fmla="*/ 2599200 h 2599200"/>
              <a:gd name="connsiteX8" fmla="*/ 13202 w 1299990"/>
              <a:gd name="connsiteY8" fmla="*/ 2080358 h 2599200"/>
              <a:gd name="connsiteX9" fmla="*/ 0 w 1299990"/>
              <a:gd name="connsiteY9" fmla="*/ 1949401 h 2599200"/>
              <a:gd name="connsiteX10" fmla="*/ 0 w 1299990"/>
              <a:gd name="connsiteY10" fmla="*/ 1949400 h 2599200"/>
              <a:gd name="connsiteX11" fmla="*/ 0 w 1299990"/>
              <a:gd name="connsiteY11" fmla="*/ 649801 h 2599200"/>
              <a:gd name="connsiteX12" fmla="*/ 390 w 1299990"/>
              <a:gd name="connsiteY12" fmla="*/ 649801 h 2599200"/>
              <a:gd name="connsiteX13" fmla="*/ 390 w 1299990"/>
              <a:gd name="connsiteY13" fmla="*/ 649800 h 2599200"/>
              <a:gd name="connsiteX14" fmla="*/ 650190 w 1299990"/>
              <a:gd name="connsiteY14" fmla="*/ 0 h 259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9990" h="2599200">
                <a:moveTo>
                  <a:pt x="650190" y="0"/>
                </a:moveTo>
                <a:cubicBezTo>
                  <a:pt x="1009065" y="0"/>
                  <a:pt x="1299990" y="290925"/>
                  <a:pt x="1299990" y="649800"/>
                </a:cubicBezTo>
                <a:lnTo>
                  <a:pt x="1299990" y="649801"/>
                </a:lnTo>
                <a:lnTo>
                  <a:pt x="1299990" y="649801"/>
                </a:lnTo>
                <a:lnTo>
                  <a:pt x="1299990" y="1949401"/>
                </a:lnTo>
                <a:lnTo>
                  <a:pt x="1299600" y="1949401"/>
                </a:lnTo>
                <a:lnTo>
                  <a:pt x="1286399" y="2080358"/>
                </a:lnTo>
                <a:cubicBezTo>
                  <a:pt x="1225807" y="2376461"/>
                  <a:pt x="963816" y="2599200"/>
                  <a:pt x="649800" y="2599200"/>
                </a:cubicBezTo>
                <a:cubicBezTo>
                  <a:pt x="335785" y="2599200"/>
                  <a:pt x="73793" y="2376461"/>
                  <a:pt x="13202" y="2080358"/>
                </a:cubicBezTo>
                <a:lnTo>
                  <a:pt x="0" y="1949401"/>
                </a:lnTo>
                <a:lnTo>
                  <a:pt x="0" y="1949400"/>
                </a:lnTo>
                <a:lnTo>
                  <a:pt x="0" y="649801"/>
                </a:lnTo>
                <a:lnTo>
                  <a:pt x="390" y="649801"/>
                </a:lnTo>
                <a:lnTo>
                  <a:pt x="390" y="649800"/>
                </a:lnTo>
                <a:cubicBezTo>
                  <a:pt x="390" y="290925"/>
                  <a:pt x="291315" y="0"/>
                  <a:pt x="6501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5082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5D57AB0-43BF-B240-A39A-AF9C2336748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46694" y="795145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AC7C0591-86C0-1D49-8E40-C4E7391DEF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46693" y="2655159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7EB8DF99-5588-A846-8781-802FDA470C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46693" y="4515173"/>
            <a:ext cx="1400175" cy="1400400"/>
          </a:xfrm>
          <a:prstGeom prst="ellipse">
            <a:avLst/>
          </a:prstGeo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2162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3429000"/>
            <a:ext cx="7686101" cy="3429000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8002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800239"/>
            <a:ext cx="7050795" cy="3432992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40260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CD690930-0A5B-8149-A96E-D94E88B108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05899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3" name="그림 개체 틀 7">
            <a:extLst>
              <a:ext uri="{FF2B5EF4-FFF2-40B4-BE49-F238E27FC236}">
                <a16:creationId xmlns:a16="http://schemas.microsoft.com/office/drawing/2014/main" id="{219D03D7-A0F3-B74C-A858-F5BE87D0EE2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70145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  <p:sp>
        <p:nvSpPr>
          <p:cNvPr id="4" name="그림 개체 틀 7">
            <a:extLst>
              <a:ext uri="{FF2B5EF4-FFF2-40B4-BE49-F238E27FC236}">
                <a16:creationId xmlns:a16="http://schemas.microsoft.com/office/drawing/2014/main" id="{1EA8EED3-CF61-0143-B5B7-30645B75619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4391" y="3429000"/>
            <a:ext cx="2357609" cy="2845106"/>
          </a:xfrm>
        </p:spPr>
        <p:txBody>
          <a:bodyPr/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9774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A10822-90FD-694A-A96C-08CD3E58C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3924D4-1C9F-B34E-A26B-9968543DF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83440F-ECA3-4B46-9077-B31047E5F2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ED9D8-FD4B-3C44-B7E8-1898840BFE92}" type="datetimeFigureOut">
              <a:t>2021-01-21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E380D9-60BE-3146-9433-35D3B1A1CD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ADE393-F792-3A4E-87A9-59C17FCC01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DCA81-D48C-B949-946F-2691450FE315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1567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3" r:id="rId4"/>
    <p:sldLayoutId id="2147483651" r:id="rId5"/>
    <p:sldLayoutId id="2147483652" r:id="rId6"/>
    <p:sldLayoutId id="2147483655" r:id="rId7"/>
    <p:sldLayoutId id="2147483666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7" r:id="rId19"/>
    <p:sldLayoutId id="2147483668" r:id="rId20"/>
    <p:sldLayoutId id="2147483669" r:id="rId21"/>
    <p:sldLayoutId id="2147483671" r:id="rId22"/>
    <p:sldLayoutId id="214748367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statsoft.org/article/view/v045i03/v45i03.pdf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EEABB35E-4F7D-8A46-B44B-03FD3580662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2814" y="0"/>
            <a:ext cx="12189186" cy="6858000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EF2C96B-92CF-A049-8DFF-C433700FF005}"/>
              </a:ext>
            </a:extLst>
          </p:cNvPr>
          <p:cNvSpPr txBox="1"/>
          <p:nvPr/>
        </p:nvSpPr>
        <p:spPr>
          <a:xfrm>
            <a:off x="0" y="2015506"/>
            <a:ext cx="1219199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2021 DAJE</a:t>
            </a:r>
            <a:r>
              <a:rPr kumimoji="1" lang="en-US" altLang="ko-Kore-KR" sz="44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</a:p>
          <a:p>
            <a:pPr algn="ctr"/>
            <a:r>
              <a:rPr kumimoji="1" lang="en-US" altLang="en-US" sz="6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GAME TREND ANALYSIS</a:t>
            </a:r>
            <a:endParaRPr kumimoji="1" lang="ko-Kore-KR" altLang="en-US" sz="6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1EE0068-6D17-4738-863D-9CDF8F9ABD9D}"/>
              </a:ext>
            </a:extLst>
          </p:cNvPr>
          <p:cNvGrpSpPr/>
          <p:nvPr/>
        </p:nvGrpSpPr>
        <p:grpSpPr>
          <a:xfrm>
            <a:off x="3862770" y="3839370"/>
            <a:ext cx="4462873" cy="906196"/>
            <a:chOff x="3862770" y="3839370"/>
            <a:chExt cx="4462873" cy="90619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724A041-7A30-CA48-BF35-B06DFA49B15B}"/>
                </a:ext>
              </a:extLst>
            </p:cNvPr>
            <p:cNvSpPr txBox="1"/>
            <p:nvPr/>
          </p:nvSpPr>
          <p:spPr>
            <a:xfrm>
              <a:off x="622746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 err="1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DAJE.CO,Ltd</a:t>
              </a:r>
              <a:endPara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ANALYSIS</a:t>
              </a: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2FA7809C-3C1A-924F-A315-EAFB1583A37A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839370"/>
              <a:ext cx="0" cy="9061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552C252-C008-7741-8655-2FBCE2215801}"/>
                </a:ext>
              </a:extLst>
            </p:cNvPr>
            <p:cNvSpPr txBox="1"/>
            <p:nvPr/>
          </p:nvSpPr>
          <p:spPr>
            <a:xfrm>
              <a:off x="386277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PRESENTATION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ABOUT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TREND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112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38E21216-1403-0E4F-8DF8-623262896A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/>
      </p:pic>
      <p:sp>
        <p:nvSpPr>
          <p:cNvPr id="5" name="자유형 4">
            <a:extLst>
              <a:ext uri="{FF2B5EF4-FFF2-40B4-BE49-F238E27FC236}">
                <a16:creationId xmlns:a16="http://schemas.microsoft.com/office/drawing/2014/main" id="{520347E4-DFD4-294E-9624-6888BC71DF6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6818972 w 12192000"/>
              <a:gd name="connsiteY5" fmla="*/ 423746 h 6858000"/>
              <a:gd name="connsiteX6" fmla="*/ 5129562 w 12192000"/>
              <a:gd name="connsiteY6" fmla="*/ 2113156 h 6858000"/>
              <a:gd name="connsiteX7" fmla="*/ 6818972 w 12192000"/>
              <a:gd name="connsiteY7" fmla="*/ 3802566 h 6858000"/>
              <a:gd name="connsiteX8" fmla="*/ 8508382 w 12192000"/>
              <a:gd name="connsiteY8" fmla="*/ 2113156 h 6858000"/>
              <a:gd name="connsiteX9" fmla="*/ 6818972 w 12192000"/>
              <a:gd name="connsiteY9" fmla="*/ 4237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6818972" y="423746"/>
                </a:moveTo>
                <a:cubicBezTo>
                  <a:pt x="5885937" y="423746"/>
                  <a:pt x="5129562" y="1180121"/>
                  <a:pt x="5129562" y="2113156"/>
                </a:cubicBezTo>
                <a:cubicBezTo>
                  <a:pt x="5129562" y="3046191"/>
                  <a:pt x="5885937" y="3802566"/>
                  <a:pt x="6818972" y="3802566"/>
                </a:cubicBezTo>
                <a:cubicBezTo>
                  <a:pt x="7752007" y="3802566"/>
                  <a:pt x="8508382" y="3046191"/>
                  <a:pt x="8508382" y="2113156"/>
                </a:cubicBezTo>
                <a:cubicBezTo>
                  <a:pt x="8508382" y="1180121"/>
                  <a:pt x="7752007" y="423746"/>
                  <a:pt x="6818972" y="423746"/>
                </a:cubicBezTo>
                <a:close/>
              </a:path>
            </a:pathLst>
          </a:custGeom>
          <a:solidFill>
            <a:schemeClr val="accent6">
              <a:lumMod val="90000"/>
              <a:lumOff val="1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cxnSp>
        <p:nvCxnSpPr>
          <p:cNvPr id="28" name="직선 연결선[R] 27">
            <a:extLst>
              <a:ext uri="{FF2B5EF4-FFF2-40B4-BE49-F238E27FC236}">
                <a16:creationId xmlns:a16="http://schemas.microsoft.com/office/drawing/2014/main" id="{BD147B5E-F185-9045-A5F7-03FD49E2CEB3}"/>
              </a:ext>
            </a:extLst>
          </p:cNvPr>
          <p:cNvCxnSpPr>
            <a:cxnSpLocks/>
          </p:cNvCxnSpPr>
          <p:nvPr/>
        </p:nvCxnSpPr>
        <p:spPr>
          <a:xfrm>
            <a:off x="11745952" y="414698"/>
            <a:ext cx="0" cy="720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ED86C7-72E8-1D46-BD87-0F9D7D06ADCD}"/>
              </a:ext>
            </a:extLst>
          </p:cNvPr>
          <p:cNvSpPr txBox="1"/>
          <p:nvPr/>
        </p:nvSpPr>
        <p:spPr>
          <a:xfrm>
            <a:off x="814039" y="735823"/>
            <a:ext cx="5860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Result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42" name="직선 연결선[R] 41">
            <a:extLst>
              <a:ext uri="{FF2B5EF4-FFF2-40B4-BE49-F238E27FC236}">
                <a16:creationId xmlns:a16="http://schemas.microsoft.com/office/drawing/2014/main" id="{06485516-8335-E946-B844-3882329C2CC2}"/>
              </a:ext>
            </a:extLst>
          </p:cNvPr>
          <p:cNvCxnSpPr>
            <a:cxnSpLocks/>
          </p:cNvCxnSpPr>
          <p:nvPr/>
        </p:nvCxnSpPr>
        <p:spPr>
          <a:xfrm>
            <a:off x="8140700" y="3136280"/>
            <a:ext cx="3327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01CA842-4BFD-429C-BE49-8EE4B20C7100}"/>
              </a:ext>
            </a:extLst>
          </p:cNvPr>
          <p:cNvSpPr txBox="1"/>
          <p:nvPr/>
        </p:nvSpPr>
        <p:spPr>
          <a:xfrm>
            <a:off x="814038" y="2586133"/>
            <a:ext cx="10845820" cy="4200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kumimoji="1" lang="en-US" altLang="en-US" sz="26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Genre</a:t>
            </a:r>
            <a:r>
              <a:rPr kumimoji="1" lang="ko-KR" altLang="en-US" sz="26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sz="26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: Action</a:t>
            </a:r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endParaRPr kumimoji="1" lang="en-US" altLang="en-US" sz="26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담장자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소견</a:t>
            </a:r>
            <a:endParaRPr kumimoji="1" lang="en-US" altLang="ko-KR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-.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마리오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게임이 시리즈별 일정한 매출액이 관찰됨 </a:t>
            </a:r>
            <a:endParaRPr kumimoji="1" lang="en-US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-.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닌텐도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&amp; </a:t>
            </a:r>
            <a:r>
              <a:rPr kumimoji="1" lang="ko-KR" altLang="en-US" sz="2600" dirty="0" err="1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마리오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게임에 대한 추가적인 분석이 필요하다 사료됨</a:t>
            </a:r>
            <a:endParaRPr kumimoji="1" lang="en-US" altLang="ko-KR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(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연령층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시리즈별 차이점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kumimoji="1" lang="ko-KR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이후 닌텐도 게임 출시일 등</a:t>
            </a:r>
            <a:r>
              <a:rPr kumimoji="1" lang="en-US" altLang="ko-KR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  <a:endParaRPr kumimoji="1" lang="en-US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2600" dirty="0">
                <a:solidFill>
                  <a:schemeClr val="bg2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endParaRPr kumimoji="1" lang="ko-Kore-KR" altLang="en-US" sz="2600" dirty="0">
              <a:solidFill>
                <a:schemeClr val="bg2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12BE999-7416-4ABE-A0A5-753C9C45803F}"/>
              </a:ext>
            </a:extLst>
          </p:cNvPr>
          <p:cNvGrpSpPr/>
          <p:nvPr/>
        </p:nvGrpSpPr>
        <p:grpSpPr>
          <a:xfrm>
            <a:off x="9561675" y="380365"/>
            <a:ext cx="2184277" cy="798937"/>
            <a:chOff x="9561675" y="380365"/>
            <a:chExt cx="2184277" cy="798937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DA4D8E9-7B9D-481B-BAC6-2DC3CF6DE815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DAJE.CO,Ltd</a:t>
              </a:r>
              <a:endParaRPr kumimoji="1" lang="en-US" altLang="ko-Kore-KR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  <a:cs typeface="+mn-cs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ANALYSIS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kumimoji="1" lang="ko-Kore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  <a:cs typeface="+mn-cs"/>
              </a:endParaRPr>
            </a:p>
          </p:txBody>
        </p:sp>
        <p:cxnSp>
          <p:nvCxnSpPr>
            <p:cNvPr id="54" name="직선 연결선[R] 8">
              <a:extLst>
                <a:ext uri="{FF2B5EF4-FFF2-40B4-BE49-F238E27FC236}">
                  <a16:creationId xmlns:a16="http://schemas.microsoft.com/office/drawing/2014/main" id="{59E308A0-B61D-4D62-9E39-D90B0EE0CA68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7272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20F26563-CCC4-254C-BE39-E3E65676087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814" y="0"/>
            <a:ext cx="12189186" cy="6858000"/>
          </a:xfrm>
          <a:prstGeom prst="rect">
            <a:avLst/>
          </a:prstGeom>
          <a:solidFill>
            <a:srgbClr val="1B284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7FEC10-72CC-B040-888B-F85AFEF79457}"/>
              </a:ext>
            </a:extLst>
          </p:cNvPr>
          <p:cNvSpPr txBox="1"/>
          <p:nvPr/>
        </p:nvSpPr>
        <p:spPr>
          <a:xfrm>
            <a:off x="0" y="2403077"/>
            <a:ext cx="1219199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4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2021 STARTUP BUSINESS PLAN</a:t>
            </a:r>
            <a:endParaRPr kumimoji="1" lang="en-US" altLang="ko-Kore-KR" sz="36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ctr"/>
            <a:r>
              <a:rPr kumimoji="1" lang="en-US" altLang="ko-Kore-KR" sz="60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Thank You</a:t>
            </a:r>
            <a:endParaRPr kumimoji="1" lang="ko-Kore-KR" altLang="en-US" sz="60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4EE4E845-A775-284E-8B36-73DF3B54E46F}"/>
              </a:ext>
            </a:extLst>
          </p:cNvPr>
          <p:cNvCxnSpPr>
            <a:cxnSpLocks/>
          </p:cNvCxnSpPr>
          <p:nvPr/>
        </p:nvCxnSpPr>
        <p:spPr>
          <a:xfrm>
            <a:off x="6096000" y="3839370"/>
            <a:ext cx="0" cy="906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DCAC410-9056-4F97-9617-4CBC83098220}"/>
              </a:ext>
            </a:extLst>
          </p:cNvPr>
          <p:cNvGrpSpPr/>
          <p:nvPr/>
        </p:nvGrpSpPr>
        <p:grpSpPr>
          <a:xfrm>
            <a:off x="3862770" y="3839370"/>
            <a:ext cx="4462873" cy="906196"/>
            <a:chOff x="3862770" y="3839370"/>
            <a:chExt cx="4462873" cy="90619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AFF9504-F122-4B4A-86B8-F69659E59D82}"/>
                </a:ext>
              </a:extLst>
            </p:cNvPr>
            <p:cNvSpPr txBox="1"/>
            <p:nvPr/>
          </p:nvSpPr>
          <p:spPr>
            <a:xfrm>
              <a:off x="622746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 err="1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DAJE.CO,Ltd</a:t>
              </a:r>
              <a:endPara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ANALYSIS</a:t>
              </a: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13" name="직선 연결선[R] 51">
              <a:extLst>
                <a:ext uri="{FF2B5EF4-FFF2-40B4-BE49-F238E27FC236}">
                  <a16:creationId xmlns:a16="http://schemas.microsoft.com/office/drawing/2014/main" id="{102A1DBD-873C-4E3A-8E21-2D1090DD1288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839370"/>
              <a:ext cx="0" cy="9061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AE0D9BB-FE8E-414C-95B4-029DE0763EC6}"/>
                </a:ext>
              </a:extLst>
            </p:cNvPr>
            <p:cNvSpPr txBox="1"/>
            <p:nvPr/>
          </p:nvSpPr>
          <p:spPr>
            <a:xfrm>
              <a:off x="3862770" y="3892999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PRESENTATION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ABOUT 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en-US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TREND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9913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C0C72FAF-5B22-194D-B580-E1910C56CE7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0000"/>
          </a:blip>
          <a:srcRect l="3384" r="3384"/>
          <a:stretch>
            <a:fillRect/>
          </a:stretch>
        </p:blipFill>
        <p:spPr/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DCAA38E-8F26-E94E-808B-6C03EB1F4774}"/>
              </a:ext>
            </a:extLst>
          </p:cNvPr>
          <p:cNvGrpSpPr/>
          <p:nvPr/>
        </p:nvGrpSpPr>
        <p:grpSpPr>
          <a:xfrm>
            <a:off x="9561675" y="380365"/>
            <a:ext cx="2184277" cy="798937"/>
            <a:chOff x="9561675" y="380365"/>
            <a:chExt cx="2184277" cy="79893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856CE56-7188-D643-A2B2-A3FDD9D96477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 err="1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DAJE.CO,Ltd</a:t>
              </a:r>
              <a:endPara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ANALYSIS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5" name="직선 연결선[R] 4">
              <a:extLst>
                <a:ext uri="{FF2B5EF4-FFF2-40B4-BE49-F238E27FC236}">
                  <a16:creationId xmlns:a16="http://schemas.microsoft.com/office/drawing/2014/main" id="{1D9083FD-211A-1648-911D-9734B8E9F671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A823C83-311A-6C49-B884-8DF17F02392A}"/>
              </a:ext>
            </a:extLst>
          </p:cNvPr>
          <p:cNvSpPr txBox="1"/>
          <p:nvPr/>
        </p:nvSpPr>
        <p:spPr>
          <a:xfrm>
            <a:off x="0" y="3075057"/>
            <a:ext cx="58609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400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Contents</a:t>
            </a:r>
            <a:endParaRPr kumimoji="1" lang="ko-Kore-KR" altLang="en-US" sz="400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97A7BA-870C-9543-BDC0-C7569B935C27}"/>
              </a:ext>
            </a:extLst>
          </p:cNvPr>
          <p:cNvSpPr txBox="1"/>
          <p:nvPr/>
        </p:nvSpPr>
        <p:spPr>
          <a:xfrm>
            <a:off x="6990938" y="2482779"/>
            <a:ext cx="1764757" cy="3000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01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02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03</a:t>
            </a:r>
          </a:p>
          <a:p>
            <a:pPr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04</a:t>
            </a:r>
          </a:p>
          <a:p>
            <a:pPr>
              <a:lnSpc>
                <a:spcPct val="200000"/>
              </a:lnSpc>
            </a:pPr>
            <a:endParaRPr kumimoji="1" lang="ko-Kore-KR" altLang="en-US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5479AD-44A2-244D-B1D2-E936781CF423}"/>
              </a:ext>
            </a:extLst>
          </p:cNvPr>
          <p:cNvSpPr txBox="1"/>
          <p:nvPr/>
        </p:nvSpPr>
        <p:spPr>
          <a:xfrm>
            <a:off x="9561675" y="2482779"/>
            <a:ext cx="1764757" cy="263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PRERVIEW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RESULT</a:t>
            </a:r>
          </a:p>
          <a:p>
            <a:pPr algn="r">
              <a:lnSpc>
                <a:spcPct val="200000"/>
              </a:lnSpc>
            </a:pPr>
            <a:endParaRPr kumimoji="1" lang="en-US" altLang="ko-Kore-KR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  <a:p>
            <a:pPr algn="r">
              <a:lnSpc>
                <a:spcPct val="200000"/>
              </a:lnSpc>
            </a:pPr>
            <a:r>
              <a:rPr kumimoji="1" lang="en-US" altLang="ko-Kore-KR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ETC</a:t>
            </a:r>
          </a:p>
        </p:txBody>
      </p: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9B8FF747-43D3-C343-9E56-CD1EB9DAE53B}"/>
              </a:ext>
            </a:extLst>
          </p:cNvPr>
          <p:cNvCxnSpPr>
            <a:cxnSpLocks/>
          </p:cNvCxnSpPr>
          <p:nvPr/>
        </p:nvCxnSpPr>
        <p:spPr>
          <a:xfrm>
            <a:off x="7415561" y="2754351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76768E9A-0205-1448-A857-AE7C8E261C70}"/>
              </a:ext>
            </a:extLst>
          </p:cNvPr>
          <p:cNvCxnSpPr>
            <a:cxnSpLocks/>
          </p:cNvCxnSpPr>
          <p:nvPr/>
        </p:nvCxnSpPr>
        <p:spPr>
          <a:xfrm>
            <a:off x="7415561" y="3512742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206C101F-D72F-6F4C-83E4-7D891B64735E}"/>
              </a:ext>
            </a:extLst>
          </p:cNvPr>
          <p:cNvCxnSpPr>
            <a:cxnSpLocks/>
          </p:cNvCxnSpPr>
          <p:nvPr/>
        </p:nvCxnSpPr>
        <p:spPr>
          <a:xfrm>
            <a:off x="7415561" y="4921404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E04646D1-F9D9-E141-9295-32CB5F26D1C0}"/>
              </a:ext>
            </a:extLst>
          </p:cNvPr>
          <p:cNvCxnSpPr>
            <a:cxnSpLocks/>
          </p:cNvCxnSpPr>
          <p:nvPr/>
        </p:nvCxnSpPr>
        <p:spPr>
          <a:xfrm>
            <a:off x="7415561" y="4214355"/>
            <a:ext cx="27543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0034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A4CDB507-2E49-9749-97B4-6689F08288A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30000"/>
          </a:blip>
          <a:srcRect t="7813" b="7813"/>
          <a:stretch>
            <a:fillRect/>
          </a:stretch>
        </p:blipFill>
        <p:spPr/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AF96F6F-74A6-124C-89A1-4C500B34E648}"/>
              </a:ext>
            </a:extLst>
          </p:cNvPr>
          <p:cNvSpPr/>
          <p:nvPr/>
        </p:nvSpPr>
        <p:spPr>
          <a:xfrm>
            <a:off x="0" y="4516244"/>
            <a:ext cx="2976068" cy="2341756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CE69864-51C5-E747-986F-2365648578F6}"/>
              </a:ext>
            </a:extLst>
          </p:cNvPr>
          <p:cNvGrpSpPr/>
          <p:nvPr/>
        </p:nvGrpSpPr>
        <p:grpSpPr>
          <a:xfrm>
            <a:off x="532142" y="375229"/>
            <a:ext cx="2256110" cy="798937"/>
            <a:chOff x="10084421" y="380365"/>
            <a:chExt cx="2256110" cy="79893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9437125-BFD4-0A4A-B4C5-4C8863E8F15E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b="1" dirty="0" err="1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DAJE.CO,Ltd</a:t>
              </a:r>
              <a:endParaRPr kumimoji="1" lang="en-US" altLang="ko-Kore-KR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ANALYSIS</a:t>
              </a: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6" name="직선 연결선[R] 5">
              <a:extLst>
                <a:ext uri="{FF2B5EF4-FFF2-40B4-BE49-F238E27FC236}">
                  <a16:creationId xmlns:a16="http://schemas.microsoft.com/office/drawing/2014/main" id="{B27DE567-A8A0-F64A-86EB-29585249C7AA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959965C-6F1C-E04F-BD5A-8340BE3E1130}"/>
              </a:ext>
            </a:extLst>
          </p:cNvPr>
          <p:cNvSpPr txBox="1"/>
          <p:nvPr/>
        </p:nvSpPr>
        <p:spPr>
          <a:xfrm>
            <a:off x="2331052" y="1552683"/>
            <a:ext cx="92555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4000" b="1" dirty="0">
                <a:solidFill>
                  <a:schemeClr val="bg2"/>
                </a:solidFill>
                <a:ea typeface="NEXON Lv2 Gothic Bold" pitchFamily="2" charset="-127"/>
              </a:rPr>
              <a:t>PREVIEW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31B1B8-D248-3F40-83ED-B9123BC31735}"/>
              </a:ext>
            </a:extLst>
          </p:cNvPr>
          <p:cNvSpPr txBox="1"/>
          <p:nvPr/>
        </p:nvSpPr>
        <p:spPr>
          <a:xfrm>
            <a:off x="333230" y="5328587"/>
            <a:ext cx="2642838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QUALITY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2F5399-4D1A-B744-9D31-F9F0ABFFE81F}"/>
              </a:ext>
            </a:extLst>
          </p:cNvPr>
          <p:cNvSpPr txBox="1"/>
          <p:nvPr/>
        </p:nvSpPr>
        <p:spPr>
          <a:xfrm>
            <a:off x="513811" y="5674192"/>
            <a:ext cx="2104971" cy="798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Is it high </a:t>
            </a:r>
            <a:r>
              <a:rPr kumimoji="1" lang="en-US" altLang="ko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kumimoji="1" lang="en-US" altLang="ko-Kore-KR" sz="105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SHAPE : 16598 * 9</a:t>
            </a:r>
          </a:p>
          <a:p>
            <a:pPr>
              <a:lnSpc>
                <a:spcPct val="150000"/>
              </a:lnSpc>
            </a:pPr>
            <a:endParaRPr kumimoji="1" lang="en-US" altLang="ko-Kore-KR" sz="105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2D32042-09E2-9D4E-93D5-3E1E2E027AC3}"/>
              </a:ext>
            </a:extLst>
          </p:cNvPr>
          <p:cNvSpPr/>
          <p:nvPr/>
        </p:nvSpPr>
        <p:spPr>
          <a:xfrm>
            <a:off x="2976068" y="4516244"/>
            <a:ext cx="2976068" cy="2341756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1F22098-AF66-9F48-8199-0D46A896859C}"/>
              </a:ext>
            </a:extLst>
          </p:cNvPr>
          <p:cNvSpPr txBox="1"/>
          <p:nvPr/>
        </p:nvSpPr>
        <p:spPr>
          <a:xfrm>
            <a:off x="3309298" y="5328587"/>
            <a:ext cx="2642838" cy="888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</a:p>
          <a:p>
            <a:pPr>
              <a:lnSpc>
                <a:spcPct val="150000"/>
              </a:lnSpc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  </a:t>
            </a:r>
            <a:r>
              <a:rPr kumimoji="1" lang="en-US" altLang="ko-Kore-KR" b="1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84D4DA5-86D8-5645-9C94-2034FFF6C4FD}"/>
              </a:ext>
            </a:extLst>
          </p:cNvPr>
          <p:cNvSpPr/>
          <p:nvPr/>
        </p:nvSpPr>
        <p:spPr>
          <a:xfrm>
            <a:off x="5952136" y="4516244"/>
            <a:ext cx="3107270" cy="2341756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5F6A15-F95D-0A4A-B7FE-CB3FD7B7B4AC}"/>
              </a:ext>
            </a:extLst>
          </p:cNvPr>
          <p:cNvSpPr txBox="1"/>
          <p:nvPr/>
        </p:nvSpPr>
        <p:spPr>
          <a:xfrm>
            <a:off x="6285366" y="5328587"/>
            <a:ext cx="2642838" cy="888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</a:t>
            </a: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  WRONG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98D81586-FC60-3245-B6F9-156B886813AA}"/>
              </a:ext>
            </a:extLst>
          </p:cNvPr>
          <p:cNvSpPr/>
          <p:nvPr/>
        </p:nvSpPr>
        <p:spPr>
          <a:xfrm>
            <a:off x="9059406" y="4516244"/>
            <a:ext cx="3132594" cy="2341756"/>
          </a:xfrm>
          <a:prstGeom prst="rect">
            <a:avLst/>
          </a:pr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C4D177-C2EE-0D40-AC64-D5708F414A86}"/>
              </a:ext>
            </a:extLst>
          </p:cNvPr>
          <p:cNvSpPr txBox="1"/>
          <p:nvPr/>
        </p:nvSpPr>
        <p:spPr>
          <a:xfrm>
            <a:off x="9392637" y="5328587"/>
            <a:ext cx="2642838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SALE unit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98BF125-E2DC-5C40-849F-E419496C7D70}"/>
              </a:ext>
            </a:extLst>
          </p:cNvPr>
          <p:cNvSpPr txBox="1"/>
          <p:nvPr/>
        </p:nvSpPr>
        <p:spPr>
          <a:xfrm>
            <a:off x="9573218" y="5674192"/>
            <a:ext cx="2104971" cy="796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매출액 기준단위 </a:t>
            </a:r>
            <a:r>
              <a:rPr kumimoji="1" lang="en-US" altLang="ko-KR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: million</a:t>
            </a:r>
          </a:p>
          <a:p>
            <a:pPr>
              <a:lnSpc>
                <a:spcPct val="150000"/>
              </a:lnSpc>
            </a:pP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일부 </a:t>
            </a:r>
            <a:r>
              <a:rPr kumimoji="1" lang="ko-KR" altLang="en-US" sz="105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오기재된</a:t>
            </a:r>
            <a:r>
              <a:rPr kumimoji="1" lang="ko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데이터  기준 단위로 단일화</a:t>
            </a:r>
            <a:endParaRPr kumimoji="1" lang="en-US" altLang="ko-Kore-KR" sz="105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5333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C6A6FDE8-8A7D-9748-BA2B-D939A8603F55}"/>
              </a:ext>
            </a:extLst>
          </p:cNvPr>
          <p:cNvGrpSpPr/>
          <p:nvPr/>
        </p:nvGrpSpPr>
        <p:grpSpPr>
          <a:xfrm>
            <a:off x="532142" y="375229"/>
            <a:ext cx="2256110" cy="798937"/>
            <a:chOff x="10084421" y="380365"/>
            <a:chExt cx="2256110" cy="79893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B973CAA-CE4C-9044-A923-C205F7B77373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 err="1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DAJE.CO,Ltd</a:t>
              </a:r>
              <a:endPara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ANALYSIS</a:t>
              </a: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8" name="직선 연결선[R] 7">
              <a:extLst>
                <a:ext uri="{FF2B5EF4-FFF2-40B4-BE49-F238E27FC236}">
                  <a16:creationId xmlns:a16="http://schemas.microsoft.com/office/drawing/2014/main" id="{33877B49-50DA-B14D-9CF5-BFC266559ECC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3983123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b="1" dirty="0">
                <a:solidFill>
                  <a:schemeClr val="bg2"/>
                </a:solidFill>
                <a:ea typeface="NEXON Lv2 Gothic Bold" pitchFamily="2" charset="-127"/>
              </a:rPr>
              <a:t>DATA</a:t>
            </a:r>
            <a:r>
              <a:rPr kumimoji="1" lang="ko-KR" altLang="en-US" sz="4000" b="1" dirty="0">
                <a:solidFill>
                  <a:schemeClr val="bg2"/>
                </a:solidFill>
                <a:ea typeface="NEXON Lv2 Gothic Bold" pitchFamily="2" charset="-127"/>
              </a:rPr>
              <a:t> </a:t>
            </a:r>
            <a:endParaRPr kumimoji="1" lang="en-US" altLang="ko-KR" sz="4000" b="1" dirty="0">
              <a:solidFill>
                <a:schemeClr val="bg2"/>
              </a:solidFill>
              <a:ea typeface="NEXON Lv2 Gothic Bold" pitchFamily="2" charset="-127"/>
            </a:endParaRPr>
          </a:p>
          <a:p>
            <a:r>
              <a:rPr kumimoji="1" lang="en-US" altLang="ko-KR" sz="4000" b="1" dirty="0">
                <a:solidFill>
                  <a:schemeClr val="bg2"/>
                </a:solidFill>
                <a:ea typeface="NEXON Lv2 Gothic Bold" pitchFamily="2" charset="-127"/>
              </a:rPr>
              <a:t>QUALITY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5454439"/>
            <a:ext cx="58609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sz="12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High quality data make right results</a:t>
            </a:r>
            <a:endParaRPr kumimoji="1" lang="ko-Kore-KR" altLang="en-US" sz="12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C59AA4C-68FD-DC47-8CA0-E14FD9BD8C60}"/>
              </a:ext>
            </a:extLst>
          </p:cNvPr>
          <p:cNvGrpSpPr/>
          <p:nvPr/>
        </p:nvGrpSpPr>
        <p:grpSpPr>
          <a:xfrm>
            <a:off x="4262549" y="378993"/>
            <a:ext cx="7358999" cy="6215142"/>
            <a:chOff x="4505899" y="321429"/>
            <a:chExt cx="7358999" cy="6215142"/>
          </a:xfrm>
        </p:grpSpPr>
        <p:cxnSp>
          <p:nvCxnSpPr>
            <p:cNvPr id="11" name="직선 연결선[R] 10">
              <a:extLst>
                <a:ext uri="{FF2B5EF4-FFF2-40B4-BE49-F238E27FC236}">
                  <a16:creationId xmlns:a16="http://schemas.microsoft.com/office/drawing/2014/main" id="{C86C6776-8C3F-914A-B29B-A72C192777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05899" y="321429"/>
              <a:ext cx="0" cy="62151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9DFCD3AE-A07C-874B-A06A-027EF0DC4F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5899" y="3385139"/>
              <a:ext cx="7358999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4055912-E347-5E47-8E57-D72B4382F7B7}"/>
              </a:ext>
            </a:extLst>
          </p:cNvPr>
          <p:cNvSpPr txBox="1"/>
          <p:nvPr/>
        </p:nvSpPr>
        <p:spPr>
          <a:xfrm>
            <a:off x="4406460" y="284093"/>
            <a:ext cx="2005357" cy="324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1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LOW </a:t>
            </a:r>
            <a:r>
              <a:rPr kumimoji="1" lang="en-US" altLang="ko-Kore-KR" sz="11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QUALITY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7D866C-6CA5-AD40-9C96-AF550C40C04D}"/>
              </a:ext>
            </a:extLst>
          </p:cNvPr>
          <p:cNvSpPr txBox="1"/>
          <p:nvPr/>
        </p:nvSpPr>
        <p:spPr>
          <a:xfrm>
            <a:off x="4406460" y="3676650"/>
            <a:ext cx="2005357" cy="324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sz="11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HIGH QUALITY</a:t>
            </a: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BFE998D0-EC81-48CD-BA2D-9C68D55DA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1663" y="4015372"/>
            <a:ext cx="5582584" cy="2647369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22263BBF-8F62-4E11-B9D6-81CB8E9E39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1666" y="591183"/>
            <a:ext cx="5582581" cy="265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065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69A099A5-FB60-D240-ADC3-00CBC9D25DB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505" r="1505"/>
          <a:stretch>
            <a:fillRect/>
          </a:stretch>
        </p:blipFill>
        <p:spPr/>
      </p:pic>
      <p:sp>
        <p:nvSpPr>
          <p:cNvPr id="7" name="자유형 6">
            <a:extLst>
              <a:ext uri="{FF2B5EF4-FFF2-40B4-BE49-F238E27FC236}">
                <a16:creationId xmlns:a16="http://schemas.microsoft.com/office/drawing/2014/main" id="{BFFDE336-5B2D-DB4A-A6CF-4F28CC3E1A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6096000 w 12192000"/>
              <a:gd name="connsiteY5" fmla="*/ 1260087 h 6858000"/>
              <a:gd name="connsiteX6" fmla="*/ 3927087 w 12192000"/>
              <a:gd name="connsiteY6" fmla="*/ 3429000 h 6858000"/>
              <a:gd name="connsiteX7" fmla="*/ 6096000 w 12192000"/>
              <a:gd name="connsiteY7" fmla="*/ 5597913 h 6858000"/>
              <a:gd name="connsiteX8" fmla="*/ 8264913 w 12192000"/>
              <a:gd name="connsiteY8" fmla="*/ 3429000 h 6858000"/>
              <a:gd name="connsiteX9" fmla="*/ 6096000 w 12192000"/>
              <a:gd name="connsiteY9" fmla="*/ 126008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6096000" y="1260087"/>
                </a:moveTo>
                <a:cubicBezTo>
                  <a:pt x="4898142" y="1260087"/>
                  <a:pt x="3927087" y="2231142"/>
                  <a:pt x="3927087" y="3429000"/>
                </a:cubicBezTo>
                <a:cubicBezTo>
                  <a:pt x="3927087" y="4626858"/>
                  <a:pt x="4898142" y="5597913"/>
                  <a:pt x="6096000" y="5597913"/>
                </a:cubicBezTo>
                <a:cubicBezTo>
                  <a:pt x="7293858" y="5597913"/>
                  <a:pt x="8264913" y="4626858"/>
                  <a:pt x="8264913" y="3429000"/>
                </a:cubicBezTo>
                <a:cubicBezTo>
                  <a:pt x="8264913" y="2231142"/>
                  <a:pt x="7293858" y="1260087"/>
                  <a:pt x="6096000" y="1260087"/>
                </a:cubicBezTo>
                <a:close/>
              </a:path>
            </a:pathLst>
          </a:custGeom>
          <a:solidFill>
            <a:schemeClr val="accent6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05A00D0-78B4-FA47-B102-CDEDADE34A73}"/>
              </a:ext>
            </a:extLst>
          </p:cNvPr>
          <p:cNvGrpSpPr/>
          <p:nvPr/>
        </p:nvGrpSpPr>
        <p:grpSpPr>
          <a:xfrm>
            <a:off x="9561675" y="380365"/>
            <a:ext cx="2184277" cy="798937"/>
            <a:chOff x="9561675" y="380365"/>
            <a:chExt cx="2184277" cy="79893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26DE25-EC7D-5440-9F83-CD3384911367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dirty="0" err="1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DAJE.CO,Ltd</a:t>
              </a:r>
              <a:endPara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ANALYSIS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14" name="직선 연결선[R] 13">
              <a:extLst>
                <a:ext uri="{FF2B5EF4-FFF2-40B4-BE49-F238E27FC236}">
                  <a16:creationId xmlns:a16="http://schemas.microsoft.com/office/drawing/2014/main" id="{A5C70026-CE06-B545-BB15-9FEB6667D577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C029C23-2DAB-5245-A6A7-FBB57B33C30A}"/>
              </a:ext>
            </a:extLst>
          </p:cNvPr>
          <p:cNvSpPr txBox="1"/>
          <p:nvPr/>
        </p:nvSpPr>
        <p:spPr>
          <a:xfrm>
            <a:off x="814039" y="5380539"/>
            <a:ext cx="72917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</a:p>
          <a:p>
            <a:r>
              <a:rPr kumimoji="1" lang="en-US" altLang="ko-Kore-KR" sz="4000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&amp; wrong data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152593-C931-9F4B-B68D-A65A186BE116}"/>
              </a:ext>
            </a:extLst>
          </p:cNvPr>
          <p:cNvSpPr txBox="1"/>
          <p:nvPr/>
        </p:nvSpPr>
        <p:spPr>
          <a:xfrm>
            <a:off x="711519" y="2365566"/>
            <a:ext cx="5118410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</a:t>
            </a:r>
            <a:r>
              <a:rPr kumimoji="1" lang="en-US" altLang="ko-Kore-KR" b="1" dirty="0" err="1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NaN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827D47-31E4-C94E-8443-0A965FE19CD3}"/>
              </a:ext>
            </a:extLst>
          </p:cNvPr>
          <p:cNvSpPr txBox="1"/>
          <p:nvPr/>
        </p:nvSpPr>
        <p:spPr>
          <a:xfrm>
            <a:off x="892100" y="2779304"/>
            <a:ext cx="2642838" cy="1111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총 데이터의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10%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미만의 </a:t>
            </a:r>
            <a:r>
              <a:rPr kumimoji="1" lang="ko-KR" altLang="en-US" sz="90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결측치가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있을 경우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   </a:t>
            </a:r>
            <a:r>
              <a:rPr kumimoji="1" lang="ko-KR" altLang="en-US" sz="900" dirty="0" err="1">
                <a:solidFill>
                  <a:schemeClr val="bg2"/>
                </a:solidFill>
                <a:latin typeface="+mj-lt"/>
                <a:ea typeface="Calibri" pitchFamily="2" charset="-127"/>
              </a:rPr>
              <a:t>결측치는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DROP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함</a:t>
            </a: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참조논문 </a:t>
            </a:r>
            <a:r>
              <a:rPr kumimoji="1" lang="en-US" altLang="ko-KR" sz="900" dirty="0">
                <a:solidFill>
                  <a:schemeClr val="bg2"/>
                </a:solidFill>
                <a:latin typeface="+mj-lt"/>
                <a:ea typeface="Calibri" pitchFamily="2" charset="-127"/>
              </a:rPr>
              <a:t>: </a:t>
            </a:r>
            <a:r>
              <a:rPr kumimoji="1" lang="ko-KR" altLang="en-US" sz="900" dirty="0">
                <a:solidFill>
                  <a:schemeClr val="bg2"/>
                </a:solidFill>
                <a:latin typeface="+mj-lt"/>
                <a:ea typeface="Calibri" pitchFamily="2" charset="-127"/>
                <a:hlinkClick r:id="rId3"/>
              </a:rPr>
              <a:t>링크 </a:t>
            </a:r>
            <a:endParaRPr kumimoji="1" lang="ko-Kore-KR" altLang="en-US" sz="900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1F198D-448B-4F46-9E6F-9B6976D251C7}"/>
              </a:ext>
            </a:extLst>
          </p:cNvPr>
          <p:cNvSpPr txBox="1"/>
          <p:nvPr/>
        </p:nvSpPr>
        <p:spPr>
          <a:xfrm>
            <a:off x="8657064" y="2365566"/>
            <a:ext cx="5118410" cy="47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HANDLE WRONG</a:t>
            </a:r>
            <a:r>
              <a:rPr kumimoji="1" lang="ko-KR" altLang="en-US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 </a:t>
            </a:r>
            <a:r>
              <a:rPr kumimoji="1" lang="en-US" altLang="ko-KR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DATA</a:t>
            </a:r>
            <a:endParaRPr kumimoji="1" lang="en-US" altLang="ko-Kore-KR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F6C2A34-5909-A64D-B5AE-46B8E07C7132}"/>
              </a:ext>
            </a:extLst>
          </p:cNvPr>
          <p:cNvSpPr txBox="1"/>
          <p:nvPr/>
        </p:nvSpPr>
        <p:spPr>
          <a:xfrm>
            <a:off x="8837644" y="2779304"/>
            <a:ext cx="3106705" cy="2152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해당 데이터의 연도 중 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12, 8, 165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등의 데이터 발견</a:t>
            </a:r>
            <a:endParaRPr kumimoji="1" lang="en-US" altLang="ko-KR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-.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모두 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DROP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함</a:t>
            </a:r>
            <a:endParaRPr kumimoji="1" lang="en-US" altLang="ko-KR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-. DROP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endParaRPr kumimoji="1" lang="en-US" altLang="ko-KR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1 : </a:t>
            </a:r>
            <a:r>
              <a:rPr kumimoji="1" lang="ko-KR" altLang="en-US" sz="900" b="1" dirty="0">
                <a:solidFill>
                  <a:schemeClr val="bg2"/>
                </a:solidFill>
                <a:latin typeface="+mj-lt"/>
                <a:ea typeface="Calibri" pitchFamily="2" charset="-127"/>
              </a:rPr>
              <a:t>오래된 게임은 현재 트렌드를 반영하지 못함</a:t>
            </a:r>
            <a:endParaRPr kumimoji="1" lang="en-US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2 :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추정하여 연도를 찾는다 하여도 </a:t>
            </a:r>
            <a:endParaRPr kumimoji="1" lang="en-US" altLang="ko-KR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                 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정확한 데이터인지 확인 불가 </a:t>
            </a:r>
            <a:endParaRPr kumimoji="1" lang="en-US" altLang="en-US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en-US" sz="900" b="1" dirty="0">
                <a:solidFill>
                  <a:schemeClr val="bg2"/>
                </a:solidFill>
                <a:ea typeface="Calibri" pitchFamily="2" charset="-127"/>
              </a:rPr>
              <a:t>  * 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사유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3 : </a:t>
            </a:r>
            <a:r>
              <a:rPr kumimoji="1" lang="ko-KR" altLang="en-US" sz="900" b="1" dirty="0" err="1">
                <a:solidFill>
                  <a:schemeClr val="bg2"/>
                </a:solidFill>
                <a:ea typeface="Calibri" pitchFamily="2" charset="-127"/>
              </a:rPr>
              <a:t>오기재된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 데이터 비율은 총 데이터의 </a:t>
            </a:r>
            <a:r>
              <a:rPr kumimoji="1" lang="en-US" altLang="ko-KR" sz="900" b="1" dirty="0">
                <a:solidFill>
                  <a:schemeClr val="bg2"/>
                </a:solidFill>
                <a:ea typeface="Calibri" pitchFamily="2" charset="-127"/>
              </a:rPr>
              <a:t>5%</a:t>
            </a:r>
            <a:r>
              <a:rPr kumimoji="1" lang="ko-KR" altLang="en-US" sz="900" b="1" dirty="0">
                <a:solidFill>
                  <a:schemeClr val="bg2"/>
                </a:solidFill>
                <a:ea typeface="Calibri" pitchFamily="2" charset="-127"/>
              </a:rPr>
              <a:t>미만</a:t>
            </a:r>
            <a:endParaRPr kumimoji="1" lang="en-US" altLang="en-US" sz="900" b="1" dirty="0">
              <a:solidFill>
                <a:schemeClr val="bg2"/>
              </a:solidFill>
              <a:ea typeface="Calibri" pitchFamily="2" charset="-127"/>
            </a:endParaRPr>
          </a:p>
          <a:p>
            <a:pPr>
              <a:lnSpc>
                <a:spcPct val="150000"/>
              </a:lnSpc>
            </a:pPr>
            <a:endParaRPr kumimoji="1" lang="ko-Kore-KR" altLang="en-US" sz="900" b="1" dirty="0">
              <a:solidFill>
                <a:schemeClr val="bg2"/>
              </a:solidFill>
              <a:latin typeface="+mj-lt"/>
              <a:ea typeface="Calibri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9214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1F6A32A0-8134-4E4B-94D2-F9A2D31F3B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5528" r="25528"/>
          <a:stretch>
            <a:fillRect/>
          </a:stretch>
        </p:blipFill>
        <p:spPr/>
      </p:pic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0B27BB74-F724-5E4B-9608-F3A49D51D8E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25789" r="19051"/>
          <a:stretch/>
        </p:blipFill>
        <p:spPr>
          <a:xfrm>
            <a:off x="7170145" y="3429000"/>
            <a:ext cx="2357609" cy="2845106"/>
          </a:xfrm>
        </p:spPr>
      </p:pic>
      <p:pic>
        <p:nvPicPr>
          <p:cNvPr id="10" name="그림 개체 틀 9">
            <a:extLst>
              <a:ext uri="{FF2B5EF4-FFF2-40B4-BE49-F238E27FC236}">
                <a16:creationId xmlns:a16="http://schemas.microsoft.com/office/drawing/2014/main" id="{372681C3-A4BF-D34C-B664-B33F5E4E97C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4"/>
          <a:srcRect l="14839" r="30001"/>
          <a:stretch/>
        </p:blipFill>
        <p:spPr>
          <a:xfrm>
            <a:off x="9834391" y="3429000"/>
            <a:ext cx="2357609" cy="2845106"/>
          </a:xfr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C45B3243-B265-5344-A297-3AA545137C5F}"/>
              </a:ext>
            </a:extLst>
          </p:cNvPr>
          <p:cNvGrpSpPr/>
          <p:nvPr/>
        </p:nvGrpSpPr>
        <p:grpSpPr>
          <a:xfrm>
            <a:off x="532142" y="375229"/>
            <a:ext cx="2256110" cy="798937"/>
            <a:chOff x="10084421" y="380365"/>
            <a:chExt cx="2256110" cy="79893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A3FDF3-232D-9743-B670-D46414D026BD}"/>
                </a:ext>
              </a:extLst>
            </p:cNvPr>
            <p:cNvSpPr txBox="1"/>
            <p:nvPr/>
          </p:nvSpPr>
          <p:spPr>
            <a:xfrm>
              <a:off x="10242348" y="380365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en-US" altLang="ko-Kore-KR" sz="1050" dirty="0" err="1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DAJE.CO,Ltd</a:t>
              </a:r>
              <a:endParaRPr kumimoji="1" lang="en-US" altLang="ko-Kore-KR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ANALYSIS</a:t>
              </a:r>
            </a:p>
            <a:p>
              <a:pPr>
                <a:lnSpc>
                  <a:spcPct val="150000"/>
                </a:lnSpc>
              </a:pPr>
              <a:r>
                <a:rPr kumimoji="1" lang="en-US" altLang="ko-Kore-KR" sz="1050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9" name="직선 연결선[R] 8">
              <a:extLst>
                <a:ext uri="{FF2B5EF4-FFF2-40B4-BE49-F238E27FC236}">
                  <a16:creationId xmlns:a16="http://schemas.microsoft.com/office/drawing/2014/main" id="{2E930EF6-075D-974D-A845-1D06E2A6A486}"/>
                </a:ext>
              </a:extLst>
            </p:cNvPr>
            <p:cNvCxnSpPr>
              <a:cxnSpLocks/>
            </p:cNvCxnSpPr>
            <p:nvPr/>
          </p:nvCxnSpPr>
          <p:spPr>
            <a:xfrm>
              <a:off x="10084421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CE98D94-E0F2-0547-8B16-F7F1B7FE45EB}"/>
              </a:ext>
            </a:extLst>
          </p:cNvPr>
          <p:cNvSpPr txBox="1"/>
          <p:nvPr/>
        </p:nvSpPr>
        <p:spPr>
          <a:xfrm>
            <a:off x="803335" y="3983123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 </a:t>
            </a:r>
          </a:p>
          <a:p>
            <a:r>
              <a:rPr kumimoji="1" lang="en-US" altLang="ko-Kore-KR" sz="4000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Process</a:t>
            </a:r>
            <a:endParaRPr kumimoji="1" lang="ko-Kore-KR" altLang="en-US" sz="4000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cxnSp>
        <p:nvCxnSpPr>
          <p:cNvPr id="3" name="직선 연결선[R] 2">
            <a:extLst>
              <a:ext uri="{FF2B5EF4-FFF2-40B4-BE49-F238E27FC236}">
                <a16:creationId xmlns:a16="http://schemas.microsoft.com/office/drawing/2014/main" id="{C7AC5D1F-4851-A244-9FA6-E8BC20BFDE54}"/>
              </a:ext>
            </a:extLst>
          </p:cNvPr>
          <p:cNvCxnSpPr/>
          <p:nvPr/>
        </p:nvCxnSpPr>
        <p:spPr>
          <a:xfrm flipV="1">
            <a:off x="4505899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B76FF3E-4DF2-574E-BEF8-256368B9B0EC}"/>
              </a:ext>
            </a:extLst>
          </p:cNvPr>
          <p:cNvSpPr txBox="1"/>
          <p:nvPr/>
        </p:nvSpPr>
        <p:spPr>
          <a:xfrm>
            <a:off x="4774581" y="1558259"/>
            <a:ext cx="2197715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선호하는  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장르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75C63CCE-75D0-234F-9915-4BB98378AB24}"/>
              </a:ext>
            </a:extLst>
          </p:cNvPr>
          <p:cNvCxnSpPr/>
          <p:nvPr/>
        </p:nvCxnSpPr>
        <p:spPr>
          <a:xfrm flipV="1">
            <a:off x="7170149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C030785-9AD7-3A49-9ADA-58D3BB10D781}"/>
              </a:ext>
            </a:extLst>
          </p:cNvPr>
          <p:cNvSpPr txBox="1"/>
          <p:nvPr/>
        </p:nvSpPr>
        <p:spPr>
          <a:xfrm>
            <a:off x="7438831" y="1558259"/>
            <a:ext cx="2005357" cy="88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게임 트렌드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986111C0-3802-3D45-81BF-A0589C174B88}"/>
              </a:ext>
            </a:extLst>
          </p:cNvPr>
          <p:cNvCxnSpPr/>
          <p:nvPr/>
        </p:nvCxnSpPr>
        <p:spPr>
          <a:xfrm flipV="1">
            <a:off x="9834395" y="1126562"/>
            <a:ext cx="0" cy="1929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9AC40B2-8159-FE48-913A-5A0D4F2A685F}"/>
              </a:ext>
            </a:extLst>
          </p:cNvPr>
          <p:cNvSpPr txBox="1"/>
          <p:nvPr/>
        </p:nvSpPr>
        <p:spPr>
          <a:xfrm>
            <a:off x="10103077" y="1558259"/>
            <a:ext cx="2005357" cy="88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매출액이 높은  </a:t>
            </a:r>
            <a:endParaRPr kumimoji="1" lang="en-US" altLang="ko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kumimoji="1" lang="ko-KR" altLang="en-US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게임분석</a:t>
            </a:r>
            <a:endParaRPr kumimoji="1" lang="en-US" altLang="ko-Kore-KR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1002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Analysis </a:t>
            </a:r>
          </a:p>
          <a:p>
            <a:r>
              <a:rPr kumimoji="1" lang="en-US" altLang="ko-Kore-KR" sz="4000" b="1" dirty="0">
                <a:solidFill>
                  <a:schemeClr val="bg2"/>
                </a:solidFill>
                <a:latin typeface="+mj-lt"/>
                <a:ea typeface="NEXON Lv2 Gothic Bold" pitchFamily="2" charset="-127"/>
              </a:rPr>
              <a:t>Process</a:t>
            </a:r>
            <a:endParaRPr kumimoji="1" lang="ko-Kore-KR" altLang="en-US" sz="4000" b="1" dirty="0">
              <a:solidFill>
                <a:schemeClr val="bg2"/>
              </a:solidFill>
              <a:latin typeface="+mj-lt"/>
              <a:ea typeface="NEXON Lv2 Gothic Bold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kumimoji="1" lang="ko-KR" altLang="en-US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지역별 선호하는   게임 장르</a:t>
            </a:r>
            <a:endParaRPr kumimoji="1" lang="en-US" altLang="ko-Kore-KR" sz="16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98937"/>
            <a:chOff x="9561675" y="380365"/>
            <a:chExt cx="2184277" cy="79893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kumimoji="1" lang="en-US" altLang="ko-Kore-KR" sz="1050" b="1" dirty="0" err="1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DAJE.CO,Ltd</a:t>
              </a:r>
              <a:endParaRPr kumimoji="1" lang="en-US" altLang="ko-Kore-KR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ANALYSIS</a:t>
              </a:r>
            </a:p>
            <a:p>
              <a:pPr algn="r">
                <a:lnSpc>
                  <a:spcPct val="150000"/>
                </a:lnSpc>
              </a:pPr>
              <a:r>
                <a:rPr kumimoji="1" lang="en-US" altLang="ko-Kore-KR" sz="1050" b="1" dirty="0">
                  <a:solidFill>
                    <a:schemeClr val="bg2"/>
                  </a:solidFill>
                  <a:latin typeface="+mj-lt"/>
                  <a:ea typeface="Calibri" pitchFamily="2" charset="-127"/>
                </a:rPr>
                <a:t>2021</a:t>
              </a:r>
              <a:endParaRPr kumimoji="1" lang="ko-Kore-KR" altLang="en-US" sz="1050" b="1" dirty="0">
                <a:solidFill>
                  <a:schemeClr val="bg2"/>
                </a:solidFill>
                <a:latin typeface="+mj-lt"/>
                <a:ea typeface="Calibri" pitchFamily="2" charset="-127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0EADFC9-CB3E-47BB-A602-9DB5C514AB14}"/>
              </a:ext>
            </a:extLst>
          </p:cNvPr>
          <p:cNvGrpSpPr/>
          <p:nvPr/>
        </p:nvGrpSpPr>
        <p:grpSpPr>
          <a:xfrm>
            <a:off x="339329" y="2447925"/>
            <a:ext cx="3559114" cy="3680844"/>
            <a:chOff x="339329" y="2447925"/>
            <a:chExt cx="3559114" cy="368084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5519BEEA-57C6-4DA8-948A-34DB98A10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9329" y="2447925"/>
              <a:ext cx="3559114" cy="3680844"/>
            </a:xfrm>
            <a:prstGeom prst="rect">
              <a:avLst/>
            </a:prstGeom>
          </p:spPr>
        </p:pic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FBA2222-9470-4E52-BECA-BF43E3C4E317}"/>
                </a:ext>
              </a:extLst>
            </p:cNvPr>
            <p:cNvSpPr/>
            <p:nvPr/>
          </p:nvSpPr>
          <p:spPr>
            <a:xfrm>
              <a:off x="2591800" y="4781550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70F4264-C070-4B70-9CF0-77313F4EF776}"/>
                </a:ext>
              </a:extLst>
            </p:cNvPr>
            <p:cNvSpPr/>
            <p:nvPr/>
          </p:nvSpPr>
          <p:spPr>
            <a:xfrm>
              <a:off x="3410949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2DBF2023-DA8B-49DF-9206-07D25DE1D416}"/>
                </a:ext>
              </a:extLst>
            </p:cNvPr>
            <p:cNvSpPr/>
            <p:nvPr/>
          </p:nvSpPr>
          <p:spPr>
            <a:xfrm>
              <a:off x="1972674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C2969B10-B493-4BF7-91CB-D406F86EFD90}"/>
                </a:ext>
              </a:extLst>
            </p:cNvPr>
            <p:cNvSpPr/>
            <p:nvPr/>
          </p:nvSpPr>
          <p:spPr>
            <a:xfrm>
              <a:off x="1362593" y="2943225"/>
              <a:ext cx="487494" cy="314325"/>
            </a:xfrm>
            <a:prstGeom prst="rect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2912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Analysis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Process</a:t>
            </a:r>
            <a:endParaRPr kumimoji="1" lang="ko-Kore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NEXON Lv2 Gothic Bold"/>
              <a:ea typeface="NEXON Lv2 Gothic Bold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303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kumimoji="1" lang="ko-KR" altLang="en-US" sz="16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 게임 트렌드</a:t>
            </a:r>
            <a:endParaRPr kumimoji="1" lang="en-US" altLang="ko-KR" sz="16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2000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년부터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2015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년까지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Action,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Adventure, </a:t>
            </a:r>
            <a:r>
              <a:rPr kumimoji="1" lang="en-US" altLang="ko-Kore-KR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Misc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sports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유행함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 결과를 보았을 때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연도별로 </a:t>
            </a:r>
            <a:r>
              <a:rPr kumimoji="1" lang="ko-KR" altLang="en-US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유형하는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게임이 있는 것으로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사료됨 </a:t>
            </a: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-.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 중에서도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Action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게임은 유행을 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덜 타는 것으로 사료되며 </a:t>
            </a:r>
            <a:r>
              <a:rPr kumimoji="1" lang="en-US" altLang="ko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2015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이후</a:t>
            </a:r>
            <a:endParaRPr kumimoji="1" lang="en-US" altLang="ko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ore-KR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데이터가 부족하여 </a:t>
            </a:r>
            <a:r>
              <a:rPr kumimoji="1" lang="ko-KR" altLang="en-US" sz="1200" b="1" dirty="0" err="1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급감소되는</a:t>
            </a:r>
            <a:r>
              <a:rPr kumimoji="1" lang="ko-KR" altLang="en-US" sz="1200" b="1" dirty="0">
                <a:solidFill>
                  <a:schemeClr val="bg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경향을 보임</a:t>
            </a:r>
            <a:endParaRPr kumimoji="1" lang="en-US" altLang="ko-Kore-KR" sz="1200" b="1" dirty="0">
              <a:solidFill>
                <a:schemeClr val="bg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98937"/>
            <a:chOff x="9561675" y="380365"/>
            <a:chExt cx="2184277" cy="79893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DAJE.CO,Ltd</a:t>
              </a:r>
              <a:endParaRPr kumimoji="1" lang="en-US" altLang="ko-Kore-KR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  <a:cs typeface="+mn-cs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ANALYSIS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kumimoji="1" lang="ko-Kore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  <a:cs typeface="+mn-cs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89C6D0A-D22E-486C-83E6-93B0C6090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97" y="2447925"/>
            <a:ext cx="6841444" cy="368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212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58C787D-02BC-9F41-81DE-805EE5167899}"/>
              </a:ext>
            </a:extLst>
          </p:cNvPr>
          <p:cNvSpPr txBox="1"/>
          <p:nvPr/>
        </p:nvSpPr>
        <p:spPr>
          <a:xfrm>
            <a:off x="803335" y="220748"/>
            <a:ext cx="586097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Analysis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40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NEXON Lv2 Gothic Bold" pitchFamily="2" charset="-127"/>
                <a:cs typeface="+mn-cs"/>
              </a:rPr>
              <a:t>Process</a:t>
            </a:r>
            <a:endParaRPr kumimoji="1" lang="ko-Kore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NEXON Lv2 Gothic Bold"/>
              <a:ea typeface="NEXON Lv2 Gothic Bold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DD7704-F1A1-7748-8D4A-2E1D5BA3464A}"/>
              </a:ext>
            </a:extLst>
          </p:cNvPr>
          <p:cNvSpPr txBox="1"/>
          <p:nvPr/>
        </p:nvSpPr>
        <p:spPr>
          <a:xfrm>
            <a:off x="814039" y="1692064"/>
            <a:ext cx="5860973" cy="4857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3. </a:t>
            </a:r>
            <a:r>
              <a:rPr kumimoji="1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매출액 분석</a:t>
            </a: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GTA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라는 액션게임의 매출액이 가장 높음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</a:t>
            </a: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매출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TOP20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중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Nintendo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개에 분포함 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또한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, 2005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년 </a:t>
            </a:r>
            <a:r>
              <a:rPr kumimoji="1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~ 2020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년까지 매출액을</a:t>
            </a:r>
            <a:endParaRPr kumimoji="1" lang="en-US" altLang="ko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분석한 결과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9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데이터가 있었으며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 </a:t>
            </a:r>
            <a:r>
              <a: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그 중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Nintendo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 </a:t>
            </a: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 분포함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i="0" u="none" strike="noStrike" kern="1200" cap="none" spc="0" normalizeH="0" baseline="0" noProof="0" dirty="0">
              <a:ln>
                <a:noFill/>
              </a:ln>
              <a:solidFill>
                <a:srgbClr val="F8F8F8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lvl="0">
              <a:lnSpc>
                <a:spcPct val="150000"/>
              </a:lnSpc>
            </a:pPr>
            <a:endParaRPr kumimoji="1" lang="en-US" altLang="ko-Kore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-. </a:t>
            </a:r>
            <a:r>
              <a:rPr kumimoji="1" lang="ko-KR" altLang="en-US" sz="1200" b="1" dirty="0" err="1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그중에서도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kumimoji="1" lang="ko-KR" altLang="en-US" sz="1200" b="1" dirty="0" err="1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마오리게임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시리즈로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R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kumimoji="1" lang="ko-KR" altLang="en-US" sz="1200" b="1" dirty="0">
                <a:solidFill>
                  <a:srgbClr val="F8F8F8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꾸준한 매출액을 보임</a:t>
            </a:r>
            <a:endParaRPr kumimoji="1" lang="en-US" altLang="ko-KR" sz="1200" b="1" dirty="0">
              <a:solidFill>
                <a:srgbClr val="F8F8F8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kumimoji="1" lang="en-US" altLang="ko-Kore-KR" sz="120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    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C86C6776-8C3F-914A-B29B-A72C192777B3}"/>
              </a:ext>
            </a:extLst>
          </p:cNvPr>
          <p:cNvCxnSpPr>
            <a:cxnSpLocks/>
          </p:cNvCxnSpPr>
          <p:nvPr/>
        </p:nvCxnSpPr>
        <p:spPr>
          <a:xfrm flipV="1">
            <a:off x="4262549" y="378993"/>
            <a:ext cx="0" cy="62151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E349445-68C5-44BF-BBBB-2744E1F9C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956" y="2447925"/>
            <a:ext cx="6841444" cy="3680844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8EE236B6-EC41-436F-8F37-854DB1111060}"/>
              </a:ext>
            </a:extLst>
          </p:cNvPr>
          <p:cNvGrpSpPr/>
          <p:nvPr/>
        </p:nvGrpSpPr>
        <p:grpSpPr>
          <a:xfrm>
            <a:off x="9561675" y="380365"/>
            <a:ext cx="2184277" cy="798937"/>
            <a:chOff x="9561675" y="380365"/>
            <a:chExt cx="2184277" cy="79893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313424-2797-4375-80AE-6F83A7BF0D14}"/>
                </a:ext>
              </a:extLst>
            </p:cNvPr>
            <p:cNvSpPr txBox="1"/>
            <p:nvPr/>
          </p:nvSpPr>
          <p:spPr>
            <a:xfrm>
              <a:off x="9561675" y="380365"/>
              <a:ext cx="2098183" cy="7989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DAJE.CO,Ltd</a:t>
              </a:r>
              <a:endParaRPr kumimoji="1" lang="en-US" altLang="ko-Kore-KR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  <a:cs typeface="+mn-cs"/>
              </a:endParaRP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ANALYSIS</a:t>
              </a:r>
            </a:p>
            <a:p>
              <a:pPr marL="0" marR="0" lvl="0" indent="0" algn="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ore-KR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F8F8F8"/>
                  </a:solidFill>
                  <a:effectLst/>
                  <a:uLnTx/>
                  <a:uFillTx/>
                  <a:latin typeface="NEXON Lv2 Gothic Bold"/>
                  <a:ea typeface="Calibri" pitchFamily="2" charset="-127"/>
                  <a:cs typeface="+mn-cs"/>
                </a:rPr>
                <a:t>2021</a:t>
              </a:r>
              <a:endParaRPr kumimoji="1" lang="ko-Kore-KR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latin typeface="NEXON Lv2 Gothic Bold"/>
                <a:ea typeface="Calibri" pitchFamily="2" charset="-127"/>
                <a:cs typeface="+mn-cs"/>
              </a:endParaRPr>
            </a:p>
          </p:txBody>
        </p:sp>
        <p:cxnSp>
          <p:nvCxnSpPr>
            <p:cNvPr id="20" name="직선 연결선[R] 8">
              <a:extLst>
                <a:ext uri="{FF2B5EF4-FFF2-40B4-BE49-F238E27FC236}">
                  <a16:creationId xmlns:a16="http://schemas.microsoft.com/office/drawing/2014/main" id="{95C35AD8-76FC-45BB-878F-C44105D4D474}"/>
                </a:ext>
              </a:extLst>
            </p:cNvPr>
            <p:cNvCxnSpPr>
              <a:cxnSpLocks/>
            </p:cNvCxnSpPr>
            <p:nvPr/>
          </p:nvCxnSpPr>
          <p:spPr>
            <a:xfrm>
              <a:off x="11745952" y="414698"/>
              <a:ext cx="0" cy="720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B89C6D0A-D22E-486C-83E6-93B0C6090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97" y="2447925"/>
            <a:ext cx="6841444" cy="36808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F55815D-CE59-4417-A1AC-8BE44C3D0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8497" y="2447925"/>
            <a:ext cx="6853903" cy="368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600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Stratup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1B2841"/>
      </a:accent6>
      <a:hlink>
        <a:srgbClr val="5F5F5F"/>
      </a:hlink>
      <a:folHlink>
        <a:srgbClr val="919191"/>
      </a:folHlink>
    </a:clrScheme>
    <a:fontScheme name="Startup">
      <a:majorFont>
        <a:latin typeface="NEXON Lv2 Gothic Bold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424</Words>
  <Application>Microsoft Office PowerPoint</Application>
  <PresentationFormat>와이드스크린</PresentationFormat>
  <Paragraphs>152</Paragraphs>
  <Slides>11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맑은 고딕</vt:lpstr>
      <vt:lpstr>NEXON Lv2 Gothic Bold</vt:lpstr>
      <vt:lpstr>HY헤드라인M</vt:lpstr>
      <vt:lpstr>Calibri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예스폼 디자인팀</Manager>
  <Company>(주)예스폼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예스폼 파워포인트</dc:title>
  <dc:subject>파워포인트 템플릿, 파워포인트 배경, PPT 템플릿, 프리젠테이션, 다이어그램, 차트</dc:subject>
  <dc:creator>YESFORM by CM.LIM</dc:creator>
  <cp:keywords>PPT, PPT Templates, Presentation, Diagram, Chart, Yesform, Google slides, Keynote, 예스폼, 배경PPT</cp:keywords>
  <dc:description>본 문서의 저작권은 예스폼(YESFORM)에 있으며 무단 복제 배포시 법적인 제재를 받을 수 있습니다.</dc:description>
  <cp:lastModifiedBy>user</cp:lastModifiedBy>
  <cp:revision>9</cp:revision>
  <dcterms:created xsi:type="dcterms:W3CDTF">2020-11-25T03:01:59Z</dcterms:created>
  <dcterms:modified xsi:type="dcterms:W3CDTF">2021-01-21T09:09:41Z</dcterms:modified>
  <cp:category>http://powerpoint.yesform.com/</cp:category>
</cp:coreProperties>
</file>

<file path=docProps/thumbnail.jpeg>
</file>